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75" r:id="rId3"/>
    <p:sldId id="273" r:id="rId4"/>
    <p:sldId id="274" r:id="rId5"/>
    <p:sldId id="272" r:id="rId6"/>
    <p:sldId id="269" r:id="rId7"/>
    <p:sldId id="268" r:id="rId8"/>
    <p:sldId id="279" r:id="rId9"/>
    <p:sldId id="267" r:id="rId10"/>
    <p:sldId id="263" r:id="rId11"/>
    <p:sldId id="277" r:id="rId12"/>
    <p:sldId id="261" r:id="rId13"/>
    <p:sldId id="260" r:id="rId14"/>
    <p:sldId id="27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8FD"/>
    <a:srgbClr val="99CCFF"/>
    <a:srgbClr val="B8D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1" autoAdjust="0"/>
    <p:restoredTop sz="80610" autoAdjust="0"/>
  </p:normalViewPr>
  <p:slideViewPr>
    <p:cSldViewPr snapToGrid="0">
      <p:cViewPr varScale="1">
        <p:scale>
          <a:sx n="60" d="100"/>
          <a:sy n="60" d="100"/>
        </p:scale>
        <p:origin x="816" y="6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EB66A-E459-40B1-AD74-91DE6E21CC95}" type="datetimeFigureOut">
              <a:rPr lang="en-GB" smtClean="0"/>
              <a:t>16/03/2016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8E1CF-8877-445C-91DC-ED128D97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89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dirty="0" smtClean="0"/>
              <a:t>শ্রেণী</a:t>
            </a:r>
            <a:r>
              <a:rPr lang="bn-BD" baseline="0" dirty="0" smtClean="0"/>
              <a:t> ব্যবস্থাপনার প্রাথমিক পর্যায়ে শিক্ষার্থীদের মনোযোগ আকর্ষণের উদ্দেশ্যে </a:t>
            </a:r>
            <a:r>
              <a:rPr lang="bn-BD" dirty="0" smtClean="0"/>
              <a:t>স্বাগতম স্লাইডটি। সংশ্লিষ্ট</a:t>
            </a:r>
            <a:r>
              <a:rPr lang="bn-BD" baseline="0" dirty="0" smtClean="0"/>
              <a:t> ছবিটি দ্বারা</a:t>
            </a:r>
            <a:r>
              <a:rPr lang="bn-BD" dirty="0" smtClean="0"/>
              <a:t> পাঠের</a:t>
            </a:r>
            <a:r>
              <a:rPr lang="bn-BD" baseline="0" dirty="0" smtClean="0"/>
              <a:t> প্রেক্ষাপট বোঝানো হয়েছে । স্বাগতম স্লাইডটি নিয়ে</a:t>
            </a:r>
            <a:r>
              <a:rPr lang="en-US" baseline="0" dirty="0" smtClean="0"/>
              <a:t> </a:t>
            </a:r>
            <a:r>
              <a:rPr lang="bn-BD" baseline="0" dirty="0" smtClean="0"/>
              <a:t>শিক্ষার্থীদের কোন প্রশ্ন না থাকলে  কোনো আলোচনা নয় ।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648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শিরোনাম বের করার জন্য ছোট ছোট প্রশ্ন করা যেতে পারে ।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১।চিত্রে কী দেখছ ? ২।ইনহেলার সাধারণত কোন রোগ হলে ব্যবহার করা হয় ?  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তোমরা ঠিক ধরেছ - আজ আমরা পড়ব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শ্বসনতন্ত্রের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রোগ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এ্যাজমা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। আজকের পাঠের মানসিক পরিবেশ তৈরির  চেষ্টা করা হয়েছে। তবে বিষয় শিক্ষক  ভিন্ন উপায়ে ও এ  কাজটি করতে পারেন।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বিশেষ ক্ষেত্রে শিক্ষক শিক্ষার্থীদের সহায়তা করতে পারেন ।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68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আজকের</a:t>
            </a:r>
            <a:r>
              <a:rPr lang="bn-BD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পাঠের প্রথম শিখনফল অর্জনের উদ্দেশ্যে এই স্লাইডটি প্রদর্শন করা হয়েছে শ্রেণিতে উপস্থাপনের সময়  স্লাইডে উল্লেখিত প্রশ্নগুলো মুছে দিয়ে আপনার নিজের মতো করে প্রশ্ন করতে পারেন । বিষয় শিক্ষক অন্য কোন যুক্তিযুক্ত উপায়েও এ কাজটি করতে পারেন।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87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44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bn-BD" dirty="0" smtClean="0"/>
              <a:t>লক্ষণগুলো</a:t>
            </a:r>
            <a:r>
              <a:rPr lang="bn-BD" baseline="0" dirty="0" smtClean="0"/>
              <a:t> বোর্ডে লিখবে তারপর শিক্ষার্থীদের সবার উদ্দেশ্যে প্রশ্ন থাকবে তোমাদের পরিবারের কারো এ্যাজমা আছে ? তাঁর মধ্যে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আর</a:t>
            </a:r>
            <a:r>
              <a:rPr lang="bn-BD" baseline="0" dirty="0" smtClean="0"/>
              <a:t> কী কী লক্ষণ দেখতে পাও 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4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প্রয়োজনবোধে আরো ছোট ছোট প্রশ্ন করতে পারেন 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69F1-9122-4A87-95BD-784C410EBD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9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কাজের বিষয়টিতে আজকের পাঠের অর্জিত শিখন দ্বারা শিক্ষার্থীরা যেন তাদের নিজ নিজ  সৃজনশীল প্রতিভার বিকাশ ঘটাতে পারে সে উদ্দেশ্যে  কাজ দেওয়া যেতে পারে ।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লক্ষ্য রাখবেন যেন শিক্ষার্থীরা বাড়ির কাজ খাতায় তুলে নেয় । বাড়ির কাজে যদি চিত্র থাকে তবে চিত্রটি অবশ্যই শিক্ষার্থীদের প্রিন্ট করে দিতে হবে 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6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স্লাইডে আজকের পাঠের গুরুত্বপুর্ণ শব্দসমুহ  শিক্ষার্থীদের পুনরায় মনে করিয়ে দিতে পারেন।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গুরুত্বপূর্ণ শব্দগুলো শিক্ষার্থীরা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খাতায় লিখে নিবে ,যাতে বাসায় গিয়ে পুনরায় পাঠটি অনুশীলন করতে পারে ।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0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51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1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8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01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9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68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3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50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7325" cmpd="dbl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9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jp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jpg"/><Relationship Id="rId5" Type="http://schemas.openxmlformats.org/officeDocument/2006/relationships/image" Target="../media/image31.jpeg"/><Relationship Id="rId15" Type="http://schemas.openxmlformats.org/officeDocument/2006/relationships/image" Target="../media/image39.jpg"/><Relationship Id="rId10" Type="http://schemas.openxmlformats.org/officeDocument/2006/relationships/image" Target="../media/image9.gif"/><Relationship Id="rId4" Type="http://schemas.openxmlformats.org/officeDocument/2006/relationships/image" Target="../media/image30.jpeg"/><Relationship Id="rId9" Type="http://schemas.openxmlformats.org/officeDocument/2006/relationships/image" Target="../media/image34.jpg"/><Relationship Id="rId1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1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gif"/><Relationship Id="rId4" Type="http://schemas.openxmlformats.org/officeDocument/2006/relationships/image" Target="../media/image12.jpe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5044" y="797257"/>
            <a:ext cx="2133600" cy="99060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দৃষ্টি আকর্ষণ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2196483" y="1947639"/>
            <a:ext cx="8077200" cy="3915966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সম্মানিত শিক্ষকবৃন্দ  প্রতি স্লাইডের নিচে পাঠটি কিভাবে শ্রেণিকক্ষে উপস্থাপন করতে হবে তার প্রয়োজনীয় নির্দেশনা স্লাইডের নীচে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আকারে দেয়া আছে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পাঠটি উপস্থাপনের আগে পাঠ্যপুস্তকের সংশ্লিষ্ট পাঠের সাথে মিলিয়ে নিতে অনুরোধ করা হল । 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2000" dirty="0" smtClean="0">
                <a:latin typeface="Arial" pitchFamily="34" charset="0"/>
                <a:cs typeface="NikoshBAN" pitchFamily="2" charset="0"/>
              </a:rPr>
              <a:t>5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উপস্থাপন শুরু করা যেতে পারে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।তাহলে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করবে না ।</a:t>
            </a:r>
          </a:p>
          <a:p>
            <a:pPr algn="ctr"/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পাশাপাশি আপনাদের নিজস্ব চিন্তা-চেতনা দ্বারা পাঠ উপস্থাপন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আরও </a:t>
            </a:r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বেশী ফলপ্রসূ করতে পারবেন বলে আশা করছি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10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54227"/>
            <a:ext cx="2438400" cy="76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: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399" y="732710"/>
            <a:ext cx="183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 : ৮ মি: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9863" y="1450249"/>
            <a:ext cx="11065042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 ও খ দল </a:t>
            </a: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তোমাদের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শ্রেণিতে একজনের হঠাৎ শ্বাসকষ্ট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শু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রু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হলো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–তোমরা সেক্ষেত্রে কী কী পদক্ষেপ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নিবে চার্ট আকারে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পোষ্টার পেপারে লিখ  ?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4190777"/>
            <a:ext cx="11065042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গ , ঘ ও ঙ দল </a:t>
            </a: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তোমাদের স্কুলের শিক্ষার্থীদের এ্যাজমা রোগ প্রতিকার ও প্রতিরোধ –বিষয়ে ২ মিনিটের একটি নাটিকা তৈরি কর ।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907" y="393031"/>
            <a:ext cx="1943535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>
                <a:latin typeface="NikoshBAN" pitchFamily="2" charset="0"/>
                <a:cs typeface="NikoshBAN" pitchFamily="2" charset="0"/>
              </a:rPr>
              <a:t>মূল্যায়ন 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: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263507" y="3715332"/>
            <a:ext cx="76962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 .চিত্রের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কারণগুলোর জন্য দায়ী রোগটির লক্ষণ কোনটি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101516" y="4651277"/>
            <a:ext cx="25674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ikoshBAN" pitchFamily="2" charset="0"/>
                <a:cs typeface="NikoshBAN" pitchFamily="2" charset="0"/>
              </a:rPr>
              <a:t>I.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হঠাৎ শ্বাসকষ্ট বাড়া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923195" y="4667641"/>
            <a:ext cx="20227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ikoshBAN" pitchFamily="2" charset="0"/>
                <a:cs typeface="NikoshBAN" pitchFamily="2" charset="0"/>
              </a:rPr>
              <a:t>II.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জ্বর থাকে না 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557656" y="4684315"/>
            <a:ext cx="27432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ikoshBAN" pitchFamily="2" charset="0"/>
                <a:cs typeface="NikoshBAN" pitchFamily="2" charset="0"/>
              </a:rPr>
              <a:t>III.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কখনও বমি হয় 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029200" y="5312948"/>
            <a:ext cx="2819400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 </a:t>
            </a:r>
            <a:r>
              <a:rPr lang="bn-BD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 </a:t>
            </a:r>
            <a:endParaRPr lang="en-US" sz="2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981200" y="5993716"/>
            <a:ext cx="97971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I </a:t>
            </a:r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616584" y="6004178"/>
            <a:ext cx="112667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II</a:t>
            </a:r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558922" y="5959685"/>
            <a:ext cx="146957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I  , II</a:t>
            </a:r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848600" y="6004178"/>
            <a:ext cx="19812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I ,II ,III</a:t>
            </a:r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34120" y="407581"/>
            <a:ext cx="4719173" cy="3029697"/>
            <a:chOff x="3982468" y="689811"/>
            <a:chExt cx="4719173" cy="3029697"/>
          </a:xfrm>
        </p:grpSpPr>
        <p:pic>
          <p:nvPicPr>
            <p:cNvPr id="92" name="Picture 2" descr="C:\Users\User\Desktop\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683" y="860286"/>
              <a:ext cx="2282050" cy="16851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3" descr="C:\Users\User\Desktop\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45960" y="2367115"/>
              <a:ext cx="1380485" cy="939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4" descr="C:\Users\User\Desktop\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8" r="11370" b="11373"/>
            <a:stretch/>
          </p:blipFill>
          <p:spPr bwMode="auto">
            <a:xfrm>
              <a:off x="7234990" y="1532346"/>
              <a:ext cx="1219200" cy="113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6" descr="C:\Users\User\Desktop\Respirato\pollen_flowe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609" y="2367115"/>
              <a:ext cx="1684531" cy="135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7" descr="C:\Users\User\Desktop\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233" y="1515052"/>
              <a:ext cx="1797267" cy="16257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Oval 96"/>
            <p:cNvSpPr/>
            <p:nvPr/>
          </p:nvSpPr>
          <p:spPr>
            <a:xfrm>
              <a:off x="3982468" y="689811"/>
              <a:ext cx="4719173" cy="3008969"/>
            </a:xfrm>
            <a:prstGeom prst="ellipse">
              <a:avLst/>
            </a:prstGeom>
            <a:noFill/>
            <a:ln w="69850" cmpd="thickThin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7848600" y="5993716"/>
            <a:ext cx="19812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I ,II ,III</a:t>
            </a:r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6" descr="http://www.deleuksteanimaties.nl/files/animaties/roken/roken-2313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7288" flipV="1">
            <a:off x="7564384" y="2022620"/>
            <a:ext cx="766306" cy="6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38" y="2041967"/>
            <a:ext cx="2642625" cy="18800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90404" y="2362276"/>
            <a:ext cx="929645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 </a:t>
            </a:r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74341" y="2362276"/>
            <a:ext cx="929645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 </a:t>
            </a:r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5497" y="4494220"/>
            <a:ext cx="929645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 </a:t>
            </a:r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4341" y="4494220"/>
            <a:ext cx="929645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 </a:t>
            </a:r>
            <a:r>
              <a:rPr lang="bn-BD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9" name="Picture 2" descr="http://content.presentermedia.com/files/animsp/00010000/10077/pages_tearing_off_calendar_md_wm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872" y="1505164"/>
            <a:ext cx="1434984" cy="159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206786" y="2815954"/>
            <a:ext cx="861886" cy="419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3298729" y="689943"/>
            <a:ext cx="5951621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১। হাঁপানী রোগের কারণ কী ? 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38" y="4309641"/>
            <a:ext cx="2627522" cy="18439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36" y="4336666"/>
            <a:ext cx="2637120" cy="181695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663736" y="1948668"/>
            <a:ext cx="1586614" cy="1973306"/>
            <a:chOff x="7572016" y="2199835"/>
            <a:chExt cx="1586614" cy="197330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016" y="2273829"/>
              <a:ext cx="1543050" cy="1899312"/>
            </a:xfrm>
            <a:prstGeom prst="rect">
              <a:avLst/>
            </a:prstGeom>
          </p:spPr>
        </p:pic>
        <p:sp>
          <p:nvSpPr>
            <p:cNvPr id="36" name="Freeform 35"/>
            <p:cNvSpPr/>
            <p:nvPr/>
          </p:nvSpPr>
          <p:spPr>
            <a:xfrm>
              <a:off x="7629040" y="2199835"/>
              <a:ext cx="1529590" cy="1058912"/>
            </a:xfrm>
            <a:custGeom>
              <a:avLst/>
              <a:gdLst>
                <a:gd name="connsiteX0" fmla="*/ 113548 w 1429001"/>
                <a:gd name="connsiteY0" fmla="*/ 529389 h 914400"/>
                <a:gd name="connsiteX1" fmla="*/ 145632 w 1429001"/>
                <a:gd name="connsiteY1" fmla="*/ 609600 h 914400"/>
                <a:gd name="connsiteX2" fmla="*/ 161674 w 1429001"/>
                <a:gd name="connsiteY2" fmla="*/ 657726 h 914400"/>
                <a:gd name="connsiteX3" fmla="*/ 193759 w 1429001"/>
                <a:gd name="connsiteY3" fmla="*/ 689810 h 914400"/>
                <a:gd name="connsiteX4" fmla="*/ 209801 w 1429001"/>
                <a:gd name="connsiteY4" fmla="*/ 737937 h 914400"/>
                <a:gd name="connsiteX5" fmla="*/ 225843 w 1429001"/>
                <a:gd name="connsiteY5" fmla="*/ 802105 h 914400"/>
                <a:gd name="connsiteX6" fmla="*/ 257927 w 1429001"/>
                <a:gd name="connsiteY6" fmla="*/ 866273 h 914400"/>
                <a:gd name="connsiteX7" fmla="*/ 273969 w 1429001"/>
                <a:gd name="connsiteY7" fmla="*/ 914400 h 914400"/>
                <a:gd name="connsiteX8" fmla="*/ 273969 w 1429001"/>
                <a:gd name="connsiteY8" fmla="*/ 593558 h 914400"/>
                <a:gd name="connsiteX9" fmla="*/ 338138 w 1429001"/>
                <a:gd name="connsiteY9" fmla="*/ 497305 h 914400"/>
                <a:gd name="connsiteX10" fmla="*/ 402306 w 1429001"/>
                <a:gd name="connsiteY10" fmla="*/ 481263 h 914400"/>
                <a:gd name="connsiteX11" fmla="*/ 450432 w 1429001"/>
                <a:gd name="connsiteY11" fmla="*/ 465221 h 914400"/>
                <a:gd name="connsiteX12" fmla="*/ 530643 w 1429001"/>
                <a:gd name="connsiteY12" fmla="*/ 449179 h 914400"/>
                <a:gd name="connsiteX13" fmla="*/ 626895 w 1429001"/>
                <a:gd name="connsiteY13" fmla="*/ 417094 h 914400"/>
                <a:gd name="connsiteX14" fmla="*/ 755232 w 1429001"/>
                <a:gd name="connsiteY14" fmla="*/ 352926 h 914400"/>
                <a:gd name="connsiteX15" fmla="*/ 803359 w 1429001"/>
                <a:gd name="connsiteY15" fmla="*/ 336884 h 914400"/>
                <a:gd name="connsiteX16" fmla="*/ 851485 w 1429001"/>
                <a:gd name="connsiteY16" fmla="*/ 320842 h 914400"/>
                <a:gd name="connsiteX17" fmla="*/ 899611 w 1429001"/>
                <a:gd name="connsiteY17" fmla="*/ 336884 h 914400"/>
                <a:gd name="connsiteX18" fmla="*/ 963780 w 1429001"/>
                <a:gd name="connsiteY18" fmla="*/ 401052 h 914400"/>
                <a:gd name="connsiteX19" fmla="*/ 1027948 w 1429001"/>
                <a:gd name="connsiteY19" fmla="*/ 368968 h 914400"/>
                <a:gd name="connsiteX20" fmla="*/ 1316706 w 1429001"/>
                <a:gd name="connsiteY20" fmla="*/ 433137 h 914400"/>
                <a:gd name="connsiteX21" fmla="*/ 1348790 w 1429001"/>
                <a:gd name="connsiteY21" fmla="*/ 545431 h 914400"/>
                <a:gd name="connsiteX22" fmla="*/ 1380874 w 1429001"/>
                <a:gd name="connsiteY22" fmla="*/ 641684 h 914400"/>
                <a:gd name="connsiteX23" fmla="*/ 1412959 w 1429001"/>
                <a:gd name="connsiteY23" fmla="*/ 465221 h 914400"/>
                <a:gd name="connsiteX24" fmla="*/ 1429001 w 1429001"/>
                <a:gd name="connsiteY24" fmla="*/ 417094 h 914400"/>
                <a:gd name="connsiteX25" fmla="*/ 1412959 w 1429001"/>
                <a:gd name="connsiteY25" fmla="*/ 96252 h 914400"/>
                <a:gd name="connsiteX26" fmla="*/ 1380874 w 1429001"/>
                <a:gd name="connsiteY26" fmla="*/ 64168 h 914400"/>
                <a:gd name="connsiteX27" fmla="*/ 1108159 w 1429001"/>
                <a:gd name="connsiteY27" fmla="*/ 48126 h 914400"/>
                <a:gd name="connsiteX28" fmla="*/ 1011906 w 1429001"/>
                <a:gd name="connsiteY28" fmla="*/ 32084 h 914400"/>
                <a:gd name="connsiteX29" fmla="*/ 963780 w 1429001"/>
                <a:gd name="connsiteY29" fmla="*/ 16042 h 914400"/>
                <a:gd name="connsiteX30" fmla="*/ 883569 w 1429001"/>
                <a:gd name="connsiteY30" fmla="*/ 0 h 914400"/>
                <a:gd name="connsiteX31" fmla="*/ 658980 w 1429001"/>
                <a:gd name="connsiteY31" fmla="*/ 16042 h 914400"/>
                <a:gd name="connsiteX32" fmla="*/ 514601 w 1429001"/>
                <a:gd name="connsiteY32" fmla="*/ 32084 h 914400"/>
                <a:gd name="connsiteX33" fmla="*/ 257927 w 1429001"/>
                <a:gd name="connsiteY33" fmla="*/ 48126 h 914400"/>
                <a:gd name="connsiteX34" fmla="*/ 145632 w 1429001"/>
                <a:gd name="connsiteY34" fmla="*/ 64168 h 914400"/>
                <a:gd name="connsiteX35" fmla="*/ 129590 w 1429001"/>
                <a:gd name="connsiteY35" fmla="*/ 112294 h 914400"/>
                <a:gd name="connsiteX36" fmla="*/ 97506 w 1429001"/>
                <a:gd name="connsiteY36" fmla="*/ 224589 h 914400"/>
                <a:gd name="connsiteX37" fmla="*/ 49380 w 1429001"/>
                <a:gd name="connsiteY37" fmla="*/ 240631 h 914400"/>
                <a:gd name="connsiteX38" fmla="*/ 17295 w 1429001"/>
                <a:gd name="connsiteY38" fmla="*/ 272716 h 914400"/>
                <a:gd name="connsiteX39" fmla="*/ 17295 w 1429001"/>
                <a:gd name="connsiteY39" fmla="*/ 433137 h 914400"/>
                <a:gd name="connsiteX40" fmla="*/ 49380 w 1429001"/>
                <a:gd name="connsiteY40" fmla="*/ 465221 h 914400"/>
                <a:gd name="connsiteX41" fmla="*/ 65422 w 1429001"/>
                <a:gd name="connsiteY41" fmla="*/ 529389 h 914400"/>
                <a:gd name="connsiteX42" fmla="*/ 161674 w 1429001"/>
                <a:gd name="connsiteY42" fmla="*/ 561473 h 914400"/>
                <a:gd name="connsiteX43" fmla="*/ 177716 w 1429001"/>
                <a:gd name="connsiteY43" fmla="*/ 577516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29001" h="914400">
                  <a:moveTo>
                    <a:pt x="113548" y="529389"/>
                  </a:moveTo>
                  <a:cubicBezTo>
                    <a:pt x="124243" y="556126"/>
                    <a:pt x="135521" y="582637"/>
                    <a:pt x="145632" y="609600"/>
                  </a:cubicBezTo>
                  <a:cubicBezTo>
                    <a:pt x="151569" y="625433"/>
                    <a:pt x="152974" y="643226"/>
                    <a:pt x="161674" y="657726"/>
                  </a:cubicBezTo>
                  <a:cubicBezTo>
                    <a:pt x="169456" y="670695"/>
                    <a:pt x="183064" y="679115"/>
                    <a:pt x="193759" y="689810"/>
                  </a:cubicBezTo>
                  <a:cubicBezTo>
                    <a:pt x="199106" y="705852"/>
                    <a:pt x="205155" y="721678"/>
                    <a:pt x="209801" y="737937"/>
                  </a:cubicBezTo>
                  <a:cubicBezTo>
                    <a:pt x="215858" y="759136"/>
                    <a:pt x="218102" y="781461"/>
                    <a:pt x="225843" y="802105"/>
                  </a:cubicBezTo>
                  <a:cubicBezTo>
                    <a:pt x="234240" y="824496"/>
                    <a:pt x="248507" y="844293"/>
                    <a:pt x="257927" y="866273"/>
                  </a:cubicBezTo>
                  <a:cubicBezTo>
                    <a:pt x="264588" y="881816"/>
                    <a:pt x="268622" y="898358"/>
                    <a:pt x="273969" y="914400"/>
                  </a:cubicBezTo>
                  <a:cubicBezTo>
                    <a:pt x="260358" y="778285"/>
                    <a:pt x="244802" y="729673"/>
                    <a:pt x="273969" y="593558"/>
                  </a:cubicBezTo>
                  <a:cubicBezTo>
                    <a:pt x="278659" y="571672"/>
                    <a:pt x="310746" y="511001"/>
                    <a:pt x="338138" y="497305"/>
                  </a:cubicBezTo>
                  <a:cubicBezTo>
                    <a:pt x="357858" y="487445"/>
                    <a:pt x="381107" y="487320"/>
                    <a:pt x="402306" y="481263"/>
                  </a:cubicBezTo>
                  <a:cubicBezTo>
                    <a:pt x="418565" y="476618"/>
                    <a:pt x="434027" y="469322"/>
                    <a:pt x="450432" y="465221"/>
                  </a:cubicBezTo>
                  <a:cubicBezTo>
                    <a:pt x="476884" y="458608"/>
                    <a:pt x="504337" y="456353"/>
                    <a:pt x="530643" y="449179"/>
                  </a:cubicBezTo>
                  <a:cubicBezTo>
                    <a:pt x="563271" y="440280"/>
                    <a:pt x="626895" y="417094"/>
                    <a:pt x="626895" y="417094"/>
                  </a:cubicBezTo>
                  <a:cubicBezTo>
                    <a:pt x="682894" y="361097"/>
                    <a:pt x="644632" y="389792"/>
                    <a:pt x="755232" y="352926"/>
                  </a:cubicBezTo>
                  <a:lnTo>
                    <a:pt x="803359" y="336884"/>
                  </a:lnTo>
                  <a:lnTo>
                    <a:pt x="851485" y="320842"/>
                  </a:lnTo>
                  <a:cubicBezTo>
                    <a:pt x="867527" y="326189"/>
                    <a:pt x="885851" y="327055"/>
                    <a:pt x="899611" y="336884"/>
                  </a:cubicBezTo>
                  <a:cubicBezTo>
                    <a:pt x="924226" y="354466"/>
                    <a:pt x="934434" y="393716"/>
                    <a:pt x="963780" y="401052"/>
                  </a:cubicBezTo>
                  <a:cubicBezTo>
                    <a:pt x="986980" y="406852"/>
                    <a:pt x="1006559" y="379663"/>
                    <a:pt x="1027948" y="368968"/>
                  </a:cubicBezTo>
                  <a:cubicBezTo>
                    <a:pt x="1161472" y="377870"/>
                    <a:pt x="1248353" y="330607"/>
                    <a:pt x="1316706" y="433137"/>
                  </a:cubicBezTo>
                  <a:cubicBezTo>
                    <a:pt x="1326508" y="447841"/>
                    <a:pt x="1345873" y="535707"/>
                    <a:pt x="1348790" y="545431"/>
                  </a:cubicBezTo>
                  <a:cubicBezTo>
                    <a:pt x="1358508" y="577825"/>
                    <a:pt x="1380874" y="641684"/>
                    <a:pt x="1380874" y="641684"/>
                  </a:cubicBezTo>
                  <a:cubicBezTo>
                    <a:pt x="1417664" y="531315"/>
                    <a:pt x="1376680" y="664754"/>
                    <a:pt x="1412959" y="465221"/>
                  </a:cubicBezTo>
                  <a:cubicBezTo>
                    <a:pt x="1415984" y="448584"/>
                    <a:pt x="1423654" y="433136"/>
                    <a:pt x="1429001" y="417094"/>
                  </a:cubicBezTo>
                  <a:cubicBezTo>
                    <a:pt x="1423654" y="310147"/>
                    <a:pt x="1427427" y="202351"/>
                    <a:pt x="1412959" y="96252"/>
                  </a:cubicBezTo>
                  <a:cubicBezTo>
                    <a:pt x="1410915" y="81266"/>
                    <a:pt x="1395814" y="66527"/>
                    <a:pt x="1380874" y="64168"/>
                  </a:cubicBezTo>
                  <a:cubicBezTo>
                    <a:pt x="1290926" y="49966"/>
                    <a:pt x="1199064" y="53473"/>
                    <a:pt x="1108159" y="48126"/>
                  </a:cubicBezTo>
                  <a:cubicBezTo>
                    <a:pt x="1076075" y="42779"/>
                    <a:pt x="1043658" y="39140"/>
                    <a:pt x="1011906" y="32084"/>
                  </a:cubicBezTo>
                  <a:cubicBezTo>
                    <a:pt x="995399" y="28416"/>
                    <a:pt x="980185" y="20143"/>
                    <a:pt x="963780" y="16042"/>
                  </a:cubicBezTo>
                  <a:cubicBezTo>
                    <a:pt x="937328" y="9429"/>
                    <a:pt x="910306" y="5347"/>
                    <a:pt x="883569" y="0"/>
                  </a:cubicBezTo>
                  <a:lnTo>
                    <a:pt x="658980" y="16042"/>
                  </a:lnTo>
                  <a:cubicBezTo>
                    <a:pt x="610740" y="20237"/>
                    <a:pt x="562869" y="28223"/>
                    <a:pt x="514601" y="32084"/>
                  </a:cubicBezTo>
                  <a:cubicBezTo>
                    <a:pt x="429149" y="38920"/>
                    <a:pt x="343485" y="42779"/>
                    <a:pt x="257927" y="48126"/>
                  </a:cubicBezTo>
                  <a:cubicBezTo>
                    <a:pt x="220495" y="53473"/>
                    <a:pt x="179452" y="47258"/>
                    <a:pt x="145632" y="64168"/>
                  </a:cubicBezTo>
                  <a:cubicBezTo>
                    <a:pt x="130507" y="71730"/>
                    <a:pt x="134235" y="96035"/>
                    <a:pt x="129590" y="112294"/>
                  </a:cubicBezTo>
                  <a:cubicBezTo>
                    <a:pt x="129424" y="112877"/>
                    <a:pt x="105199" y="216896"/>
                    <a:pt x="97506" y="224589"/>
                  </a:cubicBezTo>
                  <a:cubicBezTo>
                    <a:pt x="85549" y="236546"/>
                    <a:pt x="65422" y="235284"/>
                    <a:pt x="49380" y="240631"/>
                  </a:cubicBezTo>
                  <a:cubicBezTo>
                    <a:pt x="38685" y="251326"/>
                    <a:pt x="25077" y="259746"/>
                    <a:pt x="17295" y="272716"/>
                  </a:cubicBezTo>
                  <a:cubicBezTo>
                    <a:pt x="-11638" y="320937"/>
                    <a:pt x="950" y="384101"/>
                    <a:pt x="17295" y="433137"/>
                  </a:cubicBezTo>
                  <a:cubicBezTo>
                    <a:pt x="22078" y="447486"/>
                    <a:pt x="38685" y="454526"/>
                    <a:pt x="49380" y="465221"/>
                  </a:cubicBezTo>
                  <a:cubicBezTo>
                    <a:pt x="54727" y="486610"/>
                    <a:pt x="48682" y="515041"/>
                    <a:pt x="65422" y="529389"/>
                  </a:cubicBezTo>
                  <a:cubicBezTo>
                    <a:pt x="91100" y="551398"/>
                    <a:pt x="137761" y="537558"/>
                    <a:pt x="161674" y="561473"/>
                  </a:cubicBezTo>
                  <a:lnTo>
                    <a:pt x="177716" y="577516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499644" y="3657262"/>
            <a:ext cx="6167006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চিত্রের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উপাদানগুলো কোন রোগ বাড়াতে সাহায্য করে ?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99644" y="4668909"/>
            <a:ext cx="169622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হাঁপানী</a:t>
            </a:r>
            <a:r>
              <a:rPr lang="en-US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21887" y="4672440"/>
            <a:ext cx="112667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যক্ষ্মা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9644" y="5568911"/>
            <a:ext cx="232908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নিউমোনিয়া  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65616" y="5568911"/>
            <a:ext cx="19812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ব্রঙ্কাইটিস</a:t>
            </a:r>
            <a:endParaRPr lang="en-US" sz="28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20" y="726904"/>
            <a:ext cx="2266950" cy="2438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74" y="946484"/>
            <a:ext cx="2617776" cy="22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8" grpId="0" animBg="1"/>
      <p:bldP spid="98" grpId="1" animBg="1"/>
      <p:bldP spid="98" grpId="2" animBg="1"/>
      <p:bldP spid="24" grpId="0" animBg="1"/>
      <p:bldP spid="24" grpId="1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12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100" y="776273"/>
            <a:ext cx="2514600" cy="851297"/>
          </a:xfrm>
          <a:prstGeom prst="round2Diag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5979" y="2914742"/>
            <a:ext cx="9160041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চাচার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এ্যাজমা আছে তাই এ রোগ থেকে পরিত্রান পাওয়ার জন্য তোমার কী কী পরামর্শ থাকবে ।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13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2474" y="974558"/>
            <a:ext cx="3236496" cy="47364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1600" dirty="0" smtClean="0">
                <a:solidFill>
                  <a:srgbClr val="663300"/>
                </a:solidFill>
                <a:latin typeface="NikoshBAN" pitchFamily="2" charset="0"/>
                <a:cs typeface="NikoshBAN" pitchFamily="2" charset="0"/>
              </a:rPr>
              <a:t>গুরুত্বপূর্ণ  শব্দ</a:t>
            </a:r>
          </a:p>
          <a:p>
            <a:endParaRPr lang="bn-BD" sz="1600" dirty="0">
              <a:solidFill>
                <a:srgbClr val="663300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1600" dirty="0" smtClean="0">
              <a:solidFill>
                <a:srgbClr val="663300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1600" dirty="0">
              <a:solidFill>
                <a:srgbClr val="6633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2474" y="2419444"/>
            <a:ext cx="270458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এ্যাজমা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ফুলের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রেণু</a:t>
            </a:r>
            <a:endParaRPr lang="en-US" sz="4400" dirty="0" smtClean="0">
              <a:latin typeface="NikoshBAN" pitchFamily="2" charset="0"/>
              <a:cs typeface="NikoshBAN" pitchFamily="2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শ্বাসকষ্ট</a:t>
            </a:r>
            <a:endParaRPr lang="en-US" sz="44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00" y="6356351"/>
            <a:ext cx="1828800" cy="365125"/>
          </a:xfrm>
        </p:spPr>
        <p:txBody>
          <a:bodyPr/>
          <a:lstStyle/>
          <a:p>
            <a:r>
              <a:rPr lang="bn-BD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আফরোজা,রংপুর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01200" y="6356351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pPr/>
              <a:t>14</a:t>
            </a:fld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1295400" cy="365125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30-102014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4483" y="2923413"/>
            <a:ext cx="4492472" cy="13461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b="1" dirty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3" descr="C:\Users\User\Desktop\w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9" y="749969"/>
            <a:ext cx="4038600" cy="5105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6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15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583" y="2963072"/>
            <a:ext cx="87630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কন্টেন্ট সম্পাদক হিসেবে যাঁ</a:t>
            </a:r>
            <a:r>
              <a:rPr lang="en-US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 dirty="0" err="1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তিনি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1583" y="5055476"/>
            <a:ext cx="910744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সামসুদ্দিন আহমেদ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তালুকদার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প্রশিক্ষক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টিটিসি,কুমিল্লা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1583" y="1667672"/>
            <a:ext cx="8763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2055" y="483476"/>
            <a:ext cx="242022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6324601"/>
            <a:ext cx="1676400" cy="365125"/>
          </a:xfrm>
        </p:spPr>
        <p:txBody>
          <a:bodyPr/>
          <a:lstStyle/>
          <a:p>
            <a:r>
              <a:rPr lang="bn-BD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৩০-১০-২০১৪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1"/>
            <a:ext cx="1752600" cy="365125"/>
          </a:xfrm>
        </p:spPr>
        <p:txBody>
          <a:bodyPr/>
          <a:lstStyle/>
          <a:p>
            <a:r>
              <a:rPr lang="bn-BD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আফরোজা,রংপুর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01200" y="6356351"/>
            <a:ext cx="609600" cy="365125"/>
          </a:xfrm>
        </p:spPr>
        <p:txBody>
          <a:bodyPr/>
          <a:lstStyle/>
          <a:p>
            <a:r>
              <a:rPr lang="bn-BD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9" name="Picture 5" descr="C:\Users\User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0" y="4648200"/>
            <a:ext cx="3124200" cy="10287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b="1" dirty="0">
                <a:ln w="11430">
                  <a:noFill/>
                </a:ln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 সবাইকে </a:t>
            </a:r>
            <a:endParaRPr lang="en-US" b="1" dirty="0">
              <a:ln w="11430">
                <a:noFill/>
              </a:ln>
              <a:solidFill>
                <a:srgbClr val="00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1" y="4010526"/>
            <a:ext cx="1405872" cy="19330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5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of pneumon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3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6273" y="1251523"/>
            <a:ext cx="3048000" cy="856513"/>
          </a:xfrm>
          <a:prstGeom prst="round2Diag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000" b="1" dirty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0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0134" y="3392905"/>
            <a:ext cx="2672834" cy="1585234"/>
          </a:xfrm>
          <a:prstGeom prst="rect">
            <a:avLst/>
          </a:prstGeom>
          <a:noFill/>
          <a:effectLst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আফরোজা নাসরীন সুলতানা </a:t>
            </a:r>
          </a:p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সহঃ শিক্ষক</a:t>
            </a:r>
            <a:endParaRPr lang="en-US" b="1" dirty="0" smtClean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রংপুর জিলা স্কুল, রংপুর ।  </a:t>
            </a:r>
            <a:endParaRPr lang="en-US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71537" y="3154470"/>
            <a:ext cx="261085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জীব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</a:t>
            </a:r>
            <a:endParaRPr lang="bn-BD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নব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দশম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শ্রেণি 7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অধ্যায় </a:t>
            </a:r>
            <a:endParaRPr lang="bn-BD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সময় : ৪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5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Chevron 7"/>
          <p:cNvSpPr/>
          <p:nvPr/>
        </p:nvSpPr>
        <p:spPr>
          <a:xfrm rot="5183078">
            <a:off x="5842837" y="3386617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rot="5183078">
            <a:off x="5864285" y="4054092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5183078">
            <a:off x="5864286" y="4623639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5" b="19883"/>
          <a:stretch/>
        </p:blipFill>
        <p:spPr bwMode="auto">
          <a:xfrm>
            <a:off x="7504466" y="1890165"/>
            <a:ext cx="1297867" cy="14879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25052" y="882315"/>
            <a:ext cx="8550442" cy="4796590"/>
          </a:xfrm>
          <a:prstGeom prst="rect">
            <a:avLst/>
          </a:prstGeom>
          <a:noFill/>
          <a:ln w="127000" cmpd="thinThick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4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5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80676"/>
            <a:ext cx="62484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143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563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13387"/>
          <a:stretch/>
        </p:blipFill>
        <p:spPr bwMode="auto">
          <a:xfrm>
            <a:off x="1807959" y="1477626"/>
            <a:ext cx="1646456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45568" y="5211157"/>
            <a:ext cx="553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শ্বসনতন্ত্রের রোগ এ্যাজমা</a:t>
            </a:r>
            <a:endParaRPr lang="en-GB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7986" y="323413"/>
            <a:ext cx="26238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দেখছ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4442" y="235870"/>
            <a:ext cx="802105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ইনহেলার সাধারণত কোন রোগ হলে ব্যবহার করা হয়?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8099" y="235870"/>
            <a:ext cx="512545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রোগ দেহের কোন তন্ত্রের রোগ?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9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5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522" y="1914127"/>
            <a:ext cx="4735519" cy="7078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শিক্ষার্থীরা---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5640" y="2984990"/>
            <a:ext cx="515152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এ্যাজমা কীভাবে সৃষ্টি হয় তা বলতে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8701" y="3785290"/>
            <a:ext cx="6013783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এ্যাজমা রোগের কারণ ব্যাখ্যা করতে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40019" y="408709"/>
            <a:ext cx="2895600" cy="762000"/>
            <a:chOff x="2362201" y="762000"/>
            <a:chExt cx="2895600" cy="762000"/>
          </a:xfrm>
        </p:grpSpPr>
        <p:sp>
          <p:nvSpPr>
            <p:cNvPr id="10" name="Rectangle 9"/>
            <p:cNvSpPr/>
            <p:nvPr/>
          </p:nvSpPr>
          <p:spPr>
            <a:xfrm>
              <a:off x="2362201" y="762000"/>
              <a:ext cx="2895600" cy="762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71762" y="914400"/>
              <a:ext cx="2304184" cy="4572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bn-BD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শিখনফল: </a:t>
              </a:r>
              <a:endParaRPr lang="en-US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13" name="Picture 3" descr="C:\Users\User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289" y="2998201"/>
            <a:ext cx="4191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181" y="3826108"/>
            <a:ext cx="4191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28701" y="4703489"/>
            <a:ext cx="675172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এ্যাজমা রোগের লক্ষণ সনাক্ত করতে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3" descr="C:\Users\User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100" y="4750786"/>
            <a:ext cx="4191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05640" y="5551537"/>
            <a:ext cx="743250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4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এ্যাজমা রোগের প্রতিকারের কৌশল ব্যাখ্যা করতে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3" descr="C:\Users\User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039" y="5598834"/>
            <a:ext cx="4191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6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 descr="http://content.presentermedia.com/files/animsp/00010000/10077/pages_tearing_off_calendar_md_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53" y="763403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9374" y="552533"/>
            <a:ext cx="263090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দেখছ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4496" y="5594398"/>
            <a:ext cx="42190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ছেলেটি কাশি বা হাঁচি দিচ্ছে 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2603" y="584617"/>
            <a:ext cx="612255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সর্দি,কাশি হাঁচি কী কী কারণে হতে পারে ? 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29" y="1409734"/>
            <a:ext cx="6046793" cy="39355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06999" y="518610"/>
            <a:ext cx="338197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এবার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দেখছ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68222" y="2439045"/>
            <a:ext cx="1260406" cy="419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120755" y="5594399"/>
            <a:ext cx="386821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দীর্ঘদিন সর্দি,কাশি ও হাঁচি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3736" y="505893"/>
            <a:ext cx="993006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দীর্ঘদিনের সর্দি ,কাশি ও হাঁচি থাকলে কী ধরণের সমস্যা হতে পারে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6126" y="5567303"/>
            <a:ext cx="371581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এ্যাজমার সৃষ্টি হতে পারে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3646" y="486526"/>
            <a:ext cx="422010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এ্যাজমা কিভাবে সৃষ্টি হয়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57" y="5749374"/>
            <a:ext cx="381553" cy="4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11" y="5749374"/>
            <a:ext cx="381553" cy="4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68" y="5749374"/>
            <a:ext cx="381553" cy="4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5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7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2" descr="http://newsexpressbd.com/wp-content/uploads/2014/12/1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71" y="1218419"/>
            <a:ext cx="2070287" cy="13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genesisblogs.com/wp-content/uploads/2014/08/hils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71" y="4899465"/>
            <a:ext cx="1817285" cy="13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aimages.prothom-alo.com/contents/cache/images/300x0x1/uploads/media/2013/10/01/5249d6990b00d-Untitled-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92" y="2799133"/>
            <a:ext cx="2450243" cy="16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90" y="1112563"/>
            <a:ext cx="1300977" cy="1679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1" y="4729506"/>
            <a:ext cx="1438757" cy="1778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17" y="2919715"/>
            <a:ext cx="1331421" cy="15950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3133" y="446665"/>
            <a:ext cx="101902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ব্যক্তি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4962" y="377843"/>
            <a:ext cx="285339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খাবারে এলার্জী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2" descr="http://newsexpressbd.com/wp-content/uploads/2014/12/1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15" y="4901023"/>
            <a:ext cx="2070287" cy="13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genesisblogs.com/wp-content/uploads/2014/08/hils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50" y="2902411"/>
            <a:ext cx="1993252" cy="14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d30fl32nd2baj9.cloudfront.net/bangla-media/2013/04/08/7.jpg/ALTERNATES/w640/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15" y="1284437"/>
            <a:ext cx="2070287" cy="129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85660" y="318878"/>
            <a:ext cx="750770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খাবারে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সাধারণত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এলার্জি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3133" y="446665"/>
            <a:ext cx="101902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ব্যক্তি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64962" y="377843"/>
            <a:ext cx="285339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অন্যান্যতে এলার্জী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1" y="1141367"/>
            <a:ext cx="1322463" cy="16217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63" y="2873051"/>
            <a:ext cx="1286883" cy="1598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37" y="4725101"/>
            <a:ext cx="1328028" cy="1631249"/>
          </a:xfrm>
          <a:prstGeom prst="rect">
            <a:avLst/>
          </a:prstGeom>
        </p:spPr>
      </p:pic>
      <p:pic>
        <p:nvPicPr>
          <p:cNvPr id="39" name="Picture 6" descr="C:\Users\User\Desktop\Respirato\pollen_flower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94" y="993486"/>
            <a:ext cx="2309005" cy="17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http://cdn3.thedhakatimes.com/wp-content/uploads/2014/03/air-pollution-2-600x44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8" b="7854"/>
          <a:stretch/>
        </p:blipFill>
        <p:spPr bwMode="auto">
          <a:xfrm>
            <a:off x="5844395" y="2873051"/>
            <a:ext cx="2309005" cy="159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http://i-exc.ccm2.net/iex/1000/1423196085/783423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6" r="23012"/>
          <a:stretch/>
        </p:blipFill>
        <p:spPr bwMode="auto">
          <a:xfrm>
            <a:off x="5844395" y="4725101"/>
            <a:ext cx="2309005" cy="15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46751" y="336738"/>
            <a:ext cx="1034209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খাবা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 ছাড়াও আর কিসে কিসে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সাধারণত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এলার্জি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হতে পারে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62370" y="345887"/>
            <a:ext cx="956404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ফুলের রেণু,ধোয়া ,ধুলাবালি কিভাবে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এলার্জি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সৃষ্টি করে 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4" name="Picture 2" descr="C:\Users\User\Desktop\dulo (2)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50" y="2195382"/>
            <a:ext cx="2724624" cy="27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882189" y="3320716"/>
            <a:ext cx="522285" cy="304800"/>
          </a:xfrm>
          <a:prstGeom prst="rect">
            <a:avLst/>
          </a:prstGeom>
          <a:solidFill>
            <a:srgbClr val="B8D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1687515" y="4137828"/>
            <a:ext cx="2716959" cy="3336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6" descr="C:\Users\User\Desktop\Respirato\pollen_flower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232" y="955275"/>
            <a:ext cx="2109120" cy="15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http://cdn3.thedhakatimes.com/wp-content/uploads/2014/03/air-pollution-2-600x44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8" b="7854"/>
          <a:stretch/>
        </p:blipFill>
        <p:spPr bwMode="auto">
          <a:xfrm>
            <a:off x="7889233" y="2823411"/>
            <a:ext cx="2109121" cy="14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 descr="http://i-exc.ccm2.net/iex/1000/1423196085/783423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6" r="23012"/>
          <a:stretch/>
        </p:blipFill>
        <p:spPr bwMode="auto">
          <a:xfrm>
            <a:off x="7889233" y="4671656"/>
            <a:ext cx="2109121" cy="141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203158" y="304397"/>
            <a:ext cx="9785683" cy="646331"/>
          </a:xfrm>
          <a:prstGeom prst="rect">
            <a:avLst/>
          </a:prstGeom>
          <a:solidFill>
            <a:srgbClr val="CBF8F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এলার্জি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সৃষ্টিকারী এই উপাদানগুলোই মানুষের এ্যাজমা সৃষ্টির কারণ: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1" name="Picture 2" descr="http://newsexpressbd.com/wp-content/uploads/2014/12/134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01" y="1191037"/>
            <a:ext cx="1891068" cy="1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://genesisblogs.com/wp-content/uploads/2014/08/hils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61" y="4846711"/>
            <a:ext cx="1659968" cy="12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http://paimages.prothom-alo.com/contents/cache/images/300x0x1/uploads/media/2013/10/01/5249d6990b00d-Untitled-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81" y="2773095"/>
            <a:ext cx="2238133" cy="15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newsexpressbd.com/wp-content/uploads/2014/12/134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04" y="4849311"/>
            <a:ext cx="1891068" cy="1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genesisblogs.com/wp-content/uploads/2014/08/hils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39" y="2860957"/>
            <a:ext cx="1820702" cy="13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://d30fl32nd2baj9.cloudfront.net/bangla-media/2013/04/08/7.jpg/ALTERNATES/w640/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04" y="1227009"/>
            <a:ext cx="1891068" cy="11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0" y="2586387"/>
            <a:ext cx="1371600" cy="119062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507958" y="3320716"/>
            <a:ext cx="3376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_AudioRec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16" grpId="1" animBg="1"/>
      <p:bldP spid="16" grpId="2" animBg="1"/>
      <p:bldP spid="21" grpId="0" animBg="1"/>
      <p:bldP spid="21" grpId="1" animBg="1"/>
      <p:bldP spid="34" grpId="0" animBg="1"/>
      <p:bldP spid="34" grpId="1" animBg="1"/>
      <p:bldP spid="35" grpId="0" animBg="1"/>
      <p:bldP spid="35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8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6117" y="1245763"/>
            <a:ext cx="2683042" cy="919401"/>
          </a:xfrm>
          <a:prstGeom prst="round2DiagRect">
            <a:avLst/>
          </a:prstGeom>
          <a:solidFill>
            <a:srgbClr val="CBF8F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:</a:t>
            </a:r>
            <a:endParaRPr lang="en-GB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04422" y="1243799"/>
            <a:ext cx="144378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 :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4038" y="3384575"/>
            <a:ext cx="47163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এ্যাজমা সৃষ্টির কারণ লিখ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9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9615" y="416660"/>
            <a:ext cx="791276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মনোযোগ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লক্ষণগুলো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বোর্ডে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: 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Asthma 1 Final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467630"/>
            <a:ext cx="7288798" cy="40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793</Words>
  <Application>Microsoft Office PowerPoint</Application>
  <PresentationFormat>Widescreen</PresentationFormat>
  <Paragraphs>143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NikoshBAN</vt:lpstr>
      <vt:lpstr>Vrinda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124</cp:revision>
  <dcterms:created xsi:type="dcterms:W3CDTF">2015-11-01T13:29:14Z</dcterms:created>
  <dcterms:modified xsi:type="dcterms:W3CDTF">2016-03-16T03:52:41Z</dcterms:modified>
</cp:coreProperties>
</file>